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7463413" cy="21067713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BC7"/>
    <a:srgbClr val="8FCAE7"/>
    <a:srgbClr val="3FC3E3"/>
    <a:srgbClr val="063369"/>
    <a:srgbClr val="3E261C"/>
    <a:srgbClr val="E5001F"/>
    <a:srgbClr val="8996A0"/>
    <a:srgbClr val="FEC328"/>
    <a:srgbClr val="492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/>
    <p:restoredTop sz="94227" autoAdjust="0"/>
  </p:normalViewPr>
  <p:slideViewPr>
    <p:cSldViewPr snapToGrid="0" snapToObjects="1">
      <p:cViewPr>
        <p:scale>
          <a:sx n="33" d="100"/>
          <a:sy n="33" d="100"/>
        </p:scale>
        <p:origin x="1092" y="738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E572-273E-E342-BA57-1D3E455AA8F7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5498-A554-1A45-BAB3-DC74E4AD61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2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F762D-329D-9A4E-83D6-D1584186F6D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4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48"/>
            <a:ext cx="31843901" cy="45159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9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84548" y="2589575"/>
            <a:ext cx="34530082" cy="552247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4799" y="2589575"/>
            <a:ext cx="102985361" cy="552247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7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4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58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397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6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90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92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15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4798" y="15103407"/>
            <a:ext cx="68754471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53657" y="15103407"/>
            <a:ext cx="68760973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5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5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2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9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3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09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3" y="4408616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3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2300" indent="0">
              <a:buNone/>
              <a:defRPr sz="10200"/>
            </a:lvl2pPr>
            <a:lvl3pPr marL="3344601" indent="0">
              <a:buNone/>
              <a:defRPr sz="8800"/>
            </a:lvl3pPr>
            <a:lvl4pPr marL="5016901" indent="0">
              <a:buNone/>
              <a:defRPr sz="7300"/>
            </a:lvl4pPr>
            <a:lvl5pPr marL="6689202" indent="0">
              <a:buNone/>
              <a:defRPr sz="7300"/>
            </a:lvl5pPr>
            <a:lvl6pPr marL="8361502" indent="0">
              <a:buNone/>
              <a:defRPr sz="7300"/>
            </a:lvl6pPr>
            <a:lvl7pPr marL="10033803" indent="0">
              <a:buNone/>
              <a:defRPr sz="7300"/>
            </a:lvl7pPr>
            <a:lvl8pPr marL="11706103" indent="0">
              <a:buNone/>
              <a:defRPr sz="7300"/>
            </a:lvl8pPr>
            <a:lvl9pPr marL="13378404" indent="0">
              <a:buNone/>
              <a:defRPr sz="7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1"/>
            <a:ext cx="33717072" cy="13903717"/>
          </a:xfrm>
          <a:prstGeom prst="rect">
            <a:avLst/>
          </a:prstGeom>
        </p:spPr>
        <p:txBody>
          <a:bodyPr vert="horz" lIns="334460" tIns="167230" rIns="334460" bIns="1672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0B0F-9636-924A-A631-849AF9D445A9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0"/>
            <a:ext cx="11863414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945A-5961-9346-B610-D79FD44E388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2300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225" indent="-1254225" algn="l" defTabSz="1672300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488" indent="-1045188" algn="l" defTabSz="1672300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751" indent="-836150" algn="l" defTabSz="1672300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3052" indent="-836150" algn="l" defTabSz="1672300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5352" indent="-836150" algn="l" defTabSz="1672300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7652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99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22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4554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30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6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9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92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15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38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61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8404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ower food color soil salt turmeric christmas decoration paprika rosemary cayenne pepper colorful spices (https://pxhere.com/en/photo/669771)" title="Ingredi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463413" cy="2108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hoek 9"/>
          <p:cNvSpPr/>
          <p:nvPr/>
        </p:nvSpPr>
        <p:spPr>
          <a:xfrm>
            <a:off x="5796000" y="3136123"/>
            <a:ext cx="25717313" cy="158376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xtBox 22"/>
          <p:cNvSpPr txBox="1"/>
          <p:nvPr/>
        </p:nvSpPr>
        <p:spPr>
          <a:xfrm>
            <a:off x="43712885" y="7019785"/>
            <a:ext cx="1846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9" name="Picture 6" descr="Logo of the University of Amsterdam" title="Logo of the University of Amsterd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4262" y="976123"/>
            <a:ext cx="5949151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" name="Groep 49" descr="Logo of the National Archives of the Netherlands" title="Logo of the National Archives of the Netherlands"/>
          <p:cNvGrpSpPr/>
          <p:nvPr/>
        </p:nvGrpSpPr>
        <p:grpSpPr>
          <a:xfrm>
            <a:off x="0" y="976122"/>
            <a:ext cx="5844021" cy="2160000"/>
            <a:chOff x="-1603569" y="4676118"/>
            <a:chExt cx="5844021" cy="2160000"/>
          </a:xfrm>
        </p:grpSpPr>
        <p:sp>
          <p:nvSpPr>
            <p:cNvPr id="51" name="Rechthoek 50"/>
            <p:cNvSpPr/>
            <p:nvPr/>
          </p:nvSpPr>
          <p:spPr>
            <a:xfrm>
              <a:off x="-1603569" y="4676118"/>
              <a:ext cx="5844021" cy="21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xmlns="" id="{A2554F5A-0DEE-FE4D-AB17-8C0564D21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517930" y="4745184"/>
              <a:ext cx="3672742" cy="1913790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2" name="Rounded Rectangle 11"/>
          <p:cNvSpPr/>
          <p:nvPr/>
        </p:nvSpPr>
        <p:spPr>
          <a:xfrm>
            <a:off x="5796000" y="500401"/>
            <a:ext cx="25718262" cy="2635721"/>
          </a:xfrm>
          <a:prstGeom prst="roundRect">
            <a:avLst>
              <a:gd name="adj" fmla="val 8224"/>
            </a:avLst>
          </a:prstGeom>
          <a:solidFill>
            <a:srgbClr val="007BC7"/>
          </a:solidFill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09037"/>
            <a:endParaRPr lang="en-US" sz="5530" dirty="0">
              <a:solidFill>
                <a:srgbClr val="8996A0"/>
              </a:solidFill>
            </a:endParaRPr>
          </a:p>
        </p:txBody>
      </p:sp>
      <p:sp>
        <p:nvSpPr>
          <p:cNvPr id="2" name="Text Placeholder 1"/>
          <p:cNvSpPr txBox="1">
            <a:spLocks/>
          </p:cNvSpPr>
          <p:nvPr/>
        </p:nvSpPr>
        <p:spPr>
          <a:xfrm>
            <a:off x="9898200" y="794608"/>
            <a:ext cx="17667012" cy="194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P1: Significant Significant Properties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28" name="Shape 202"/>
          <p:cNvSpPr txBox="1">
            <a:spLocks/>
          </p:cNvSpPr>
          <p:nvPr/>
        </p:nvSpPr>
        <p:spPr>
          <a:xfrm>
            <a:off x="18600172" y="3136123"/>
            <a:ext cx="12913141" cy="8293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defTabSz="2809037">
              <a:defRPr sz="5530">
                <a:solidFill>
                  <a:srgbClr val="8996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0" dirty="0" smtClean="0">
                <a:solidFill>
                  <a:srgbClr val="000000"/>
                </a:solidFill>
              </a:rPr>
              <a:t>When you</a:t>
            </a:r>
          </a:p>
          <a:p>
            <a:r>
              <a:rPr lang="en-US" sz="4000" b="1" dirty="0" smtClean="0">
                <a:solidFill>
                  <a:srgbClr val="000000"/>
                </a:solidFill>
              </a:rPr>
              <a:t>preserve</a:t>
            </a:r>
            <a:r>
              <a:rPr lang="en-US" sz="4000" dirty="0" smtClean="0">
                <a:solidFill>
                  <a:srgbClr val="000000"/>
                </a:solidFill>
              </a:rPr>
              <a:t> information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you need to be aware of</a:t>
            </a:r>
          </a:p>
          <a:p>
            <a:r>
              <a:rPr lang="en-US" sz="4000" b="1" dirty="0" smtClean="0">
                <a:solidFill>
                  <a:srgbClr val="000000"/>
                </a:solidFill>
              </a:rPr>
              <a:t>properties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most of us find </a:t>
            </a:r>
            <a:r>
              <a:rPr lang="en-US" sz="4000" b="1" dirty="0" smtClean="0">
                <a:solidFill>
                  <a:srgbClr val="000000"/>
                </a:solidFill>
              </a:rPr>
              <a:t>significant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in most preservation plans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(and properties for </a:t>
            </a:r>
            <a:br>
              <a:rPr lang="en-US" sz="4000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special contexts and stakeholders).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3" name="Shape 202"/>
          <p:cNvSpPr txBox="1">
            <a:spLocks/>
          </p:cNvSpPr>
          <p:nvPr/>
        </p:nvSpPr>
        <p:spPr>
          <a:xfrm>
            <a:off x="5796000" y="11430000"/>
            <a:ext cx="25717313" cy="2933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defTabSz="2809037">
              <a:defRPr sz="5530">
                <a:solidFill>
                  <a:srgbClr val="8996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0" b="1" dirty="0" smtClean="0">
                <a:solidFill>
                  <a:srgbClr val="000000"/>
                </a:solidFill>
              </a:rPr>
              <a:t>Significant </a:t>
            </a:r>
            <a:r>
              <a:rPr lang="en-US" sz="4000" b="1" dirty="0" err="1" smtClean="0">
                <a:solidFill>
                  <a:srgbClr val="000000"/>
                </a:solidFill>
              </a:rPr>
              <a:t>significant</a:t>
            </a:r>
            <a:r>
              <a:rPr lang="en-US" sz="4000" b="1" dirty="0" smtClean="0">
                <a:solidFill>
                  <a:srgbClr val="000000"/>
                </a:solidFill>
              </a:rPr>
              <a:t> properties</a:t>
            </a:r>
            <a:r>
              <a:rPr lang="en-US" sz="4000" dirty="0" smtClean="0">
                <a:solidFill>
                  <a:srgbClr val="000000"/>
                </a:solidFill>
              </a:rPr>
              <a:t>: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“</a:t>
            </a:r>
            <a:r>
              <a:rPr lang="en-US" sz="4000" dirty="0">
                <a:solidFill>
                  <a:srgbClr val="000000"/>
                </a:solidFill>
              </a:rPr>
              <a:t>Those properties of information types </a:t>
            </a:r>
            <a:r>
              <a:rPr lang="en-US" sz="4000" dirty="0" smtClean="0">
                <a:solidFill>
                  <a:srgbClr val="000000"/>
                </a:solidFill>
              </a:rPr>
              <a:t>that </a:t>
            </a:r>
            <a:r>
              <a:rPr lang="en-US" sz="4000" dirty="0">
                <a:solidFill>
                  <a:srgbClr val="000000"/>
                </a:solidFill>
              </a:rPr>
              <a:t>most preservation practitioners </a:t>
            </a:r>
            <a:r>
              <a:rPr lang="en-US" sz="4000" dirty="0" smtClean="0">
                <a:solidFill>
                  <a:srgbClr val="000000"/>
                </a:solidFill>
              </a:rPr>
              <a:t>consider </a:t>
            </a:r>
            <a:r>
              <a:rPr lang="en-US" sz="4000" dirty="0">
                <a:solidFill>
                  <a:srgbClr val="000000"/>
                </a:solidFill>
              </a:rPr>
              <a:t>significant in most </a:t>
            </a:r>
            <a:r>
              <a:rPr lang="en-US" sz="4000" dirty="0" smtClean="0">
                <a:solidFill>
                  <a:srgbClr val="000000"/>
                </a:solidFill>
              </a:rPr>
              <a:t>contexts”</a:t>
            </a:r>
          </a:p>
        </p:txBody>
      </p:sp>
      <p:sp>
        <p:nvSpPr>
          <p:cNvPr id="35" name="Shape 202"/>
          <p:cNvSpPr txBox="1">
            <a:spLocks/>
          </p:cNvSpPr>
          <p:nvPr/>
        </p:nvSpPr>
        <p:spPr>
          <a:xfrm>
            <a:off x="5796001" y="14363432"/>
            <a:ext cx="25718261" cy="4610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defTabSz="2809037">
              <a:defRPr sz="5530">
                <a:solidFill>
                  <a:srgbClr val="8996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0" dirty="0" smtClean="0">
                <a:solidFill>
                  <a:srgbClr val="000000"/>
                </a:solidFill>
              </a:rPr>
              <a:t>To answer this question,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we collected and combined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significant properties research and practice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and created a first list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of significant </a:t>
            </a:r>
            <a:r>
              <a:rPr lang="en-US" sz="4000" dirty="0" err="1" smtClean="0">
                <a:solidFill>
                  <a:srgbClr val="000000"/>
                </a:solidFill>
              </a:rPr>
              <a:t>significant</a:t>
            </a:r>
            <a:r>
              <a:rPr lang="en-US" sz="4000" dirty="0" smtClean="0">
                <a:solidFill>
                  <a:srgbClr val="000000"/>
                </a:solidFill>
              </a:rPr>
              <a:t> properties… </a:t>
            </a:r>
          </a:p>
        </p:txBody>
      </p:sp>
      <p:sp>
        <p:nvSpPr>
          <p:cNvPr id="34" name="Shape 202"/>
          <p:cNvSpPr txBox="1">
            <a:spLocks/>
          </p:cNvSpPr>
          <p:nvPr/>
        </p:nvSpPr>
        <p:spPr>
          <a:xfrm>
            <a:off x="5796001" y="3136123"/>
            <a:ext cx="12804172" cy="8293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defTabSz="2809037">
              <a:defRPr sz="5530">
                <a:solidFill>
                  <a:srgbClr val="8996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0" dirty="0" smtClean="0">
                <a:solidFill>
                  <a:srgbClr val="000000"/>
                </a:solidFill>
              </a:rPr>
              <a:t>When you</a:t>
            </a:r>
          </a:p>
          <a:p>
            <a:r>
              <a:rPr lang="en-US" sz="4000" b="1" dirty="0" smtClean="0">
                <a:solidFill>
                  <a:srgbClr val="000000"/>
                </a:solidFill>
              </a:rPr>
              <a:t>prepare</a:t>
            </a:r>
            <a:r>
              <a:rPr lang="en-US" sz="4000" dirty="0" smtClean="0">
                <a:solidFill>
                  <a:srgbClr val="000000"/>
                </a:solidFill>
              </a:rPr>
              <a:t> a meal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you need to be aware of</a:t>
            </a:r>
          </a:p>
          <a:p>
            <a:r>
              <a:rPr lang="en-US" sz="4000" b="1" dirty="0" smtClean="0">
                <a:solidFill>
                  <a:srgbClr val="000000"/>
                </a:solidFill>
              </a:rPr>
              <a:t>ingredients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most of us find </a:t>
            </a:r>
            <a:r>
              <a:rPr lang="en-US" sz="4000" b="1" dirty="0" smtClean="0">
                <a:solidFill>
                  <a:srgbClr val="000000"/>
                </a:solidFill>
              </a:rPr>
              <a:t>essential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for most kitchen pantries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(and ingredients for </a:t>
            </a:r>
            <a:br>
              <a:rPr lang="en-US" sz="4000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special recipes and guests).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Everybody knows </a:t>
            </a:r>
            <a:r>
              <a:rPr lang="en-US" sz="4000" b="1" dirty="0" smtClean="0">
                <a:solidFill>
                  <a:srgbClr val="000000"/>
                </a:solidFill>
              </a:rPr>
              <a:t>essential ingredients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like salt, pepper, paprika, etc.</a:t>
            </a:r>
          </a:p>
        </p:txBody>
      </p:sp>
      <p:sp>
        <p:nvSpPr>
          <p:cNvPr id="11" name="Wolkvormige toelichting 10"/>
          <p:cNvSpPr/>
          <p:nvPr/>
        </p:nvSpPr>
        <p:spPr>
          <a:xfrm>
            <a:off x="22076942" y="9170275"/>
            <a:ext cx="5959600" cy="2740005"/>
          </a:xfrm>
          <a:prstGeom prst="cloudCallout">
            <a:avLst>
              <a:gd name="adj1" fmla="val -57895"/>
              <a:gd name="adj2" fmla="val 5448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But </a:t>
            </a:r>
            <a:r>
              <a:rPr lang="nl-NL" b="1" dirty="0" err="1" smtClean="0"/>
              <a:t>what</a:t>
            </a:r>
            <a:r>
              <a:rPr lang="nl-NL" b="1" dirty="0" smtClean="0"/>
              <a:t> are </a:t>
            </a:r>
            <a:r>
              <a:rPr lang="nl-NL" b="1" dirty="0" err="1" smtClean="0"/>
              <a:t>they</a:t>
            </a:r>
            <a:r>
              <a:rPr lang="nl-NL" b="1" dirty="0" smtClean="0"/>
              <a:t>?</a:t>
            </a:r>
            <a:endParaRPr lang="nl-NL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970" y="21080557"/>
            <a:ext cx="25669292" cy="418719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3" name="Explosie 2 12"/>
          <p:cNvSpPr/>
          <p:nvPr/>
        </p:nvSpPr>
        <p:spPr>
          <a:xfrm>
            <a:off x="5844969" y="3136123"/>
            <a:ext cx="25668343" cy="15837677"/>
          </a:xfrm>
          <a:prstGeom prst="irregularSeal2">
            <a:avLst/>
          </a:prstGeom>
          <a:gradFill>
            <a:gsLst>
              <a:gs pos="0">
                <a:schemeClr val="tx1"/>
              </a:gs>
              <a:gs pos="100000">
                <a:schemeClr val="accent2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4400" b="1" dirty="0" smtClean="0"/>
              <a:t>P1</a:t>
            </a:r>
            <a:endParaRPr lang="nl-NL" sz="34400" b="1" dirty="0"/>
          </a:p>
        </p:txBody>
      </p:sp>
    </p:spTree>
    <p:extLst>
      <p:ext uri="{BB962C8B-B14F-4D97-AF65-F5344CB8AC3E}">
        <p14:creationId xmlns:p14="http://schemas.microsoft.com/office/powerpoint/2010/main" val="124152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800"/>
                            </p:stCondLst>
                            <p:childTnLst>
                              <p:par>
                                <p:cTn id="2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300"/>
                            </p:stCondLst>
                            <p:childTnLst>
                              <p:par>
                                <p:cTn id="3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tmFilter="0,0; .5, 1; 1, 1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30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700"/>
                            </p:stCondLst>
                            <p:childTnLst>
                              <p:par>
                                <p:cTn id="4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tmFilter="0,0; .5, 1; 1, 1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tmFilter="0,0; .5, 1; 1, 1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800"/>
                            </p:stCondLst>
                            <p:childTnLst>
                              <p:par>
                                <p:cTn id="6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tmFilter="0,0; .5, 1; 1, 1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100"/>
                            </p:stCondLst>
                            <p:childTnLst>
                              <p:par>
                                <p:cTn id="7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900"/>
                            </p:stCondLst>
                            <p:childTnLst>
                              <p:par>
                                <p:cTn id="81" presetID="4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tmFilter="0,0; .5, 1; 1, 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0"/>
                            </p:stCondLst>
                            <p:childTnLst>
                              <p:par>
                                <p:cTn id="8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tmFilter="0,0; .5, 1; 1, 1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1100"/>
                            </p:stCondLst>
                            <p:childTnLst>
                              <p:par>
                                <p:cTn id="9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tmFilter="0,0; .5, 1; 1, 1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600"/>
                            </p:stCondLst>
                            <p:childTnLst>
                              <p:par>
                                <p:cTn id="10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tmFilter="0,0; .5, 1; 1, 1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600"/>
                            </p:stCondLst>
                            <p:childTnLst>
                              <p:par>
                                <p:cTn id="1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tmFilter="0,0; .5, 1; 1, 1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tmFilter="0,0; .5, 1; 1, 1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6300"/>
                            </p:stCondLst>
                            <p:childTnLst>
                              <p:par>
                                <p:cTn id="1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tmFilter="0,0; .5, 1; 1, 1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8100"/>
                            </p:stCondLst>
                            <p:childTnLst>
                              <p:par>
                                <p:cTn id="137" presetID="4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tmFilter="0,0; .5, 1; 1, 1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1400"/>
                            </p:stCondLst>
                            <p:childTnLst>
                              <p:par>
                                <p:cTn id="145" presetID="4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tmFilter="0,0; .5, 1; 1, 1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9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7900"/>
                            </p:stCondLst>
                            <p:childTnLst>
                              <p:par>
                                <p:cTn id="156" presetID="4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tmFilter="0,0; .5, 1; 1, 1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1300"/>
                            </p:stCondLst>
                            <p:childTnLst>
                              <p:par>
                                <p:cTn id="16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tmFilter="0,0; .5, 1; 1, 1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2600"/>
                            </p:stCondLst>
                            <p:childTnLst>
                              <p:par>
                                <p:cTn id="17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 tmFilter="0,0; .5, 1; 1, 1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 tmFilter="0,0; .5, 1; 1, 1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5400"/>
                            </p:stCondLst>
                            <p:childTnLst>
                              <p:par>
                                <p:cTn id="18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tmFilter="0,0; .5, 1; 1, 1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6800"/>
                            </p:stCondLst>
                            <p:childTnLst>
                              <p:par>
                                <p:cTn id="196" presetID="42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95288E-6 -2.56294E-7 L -3.95288E-6 -3.02359 " pathEditMode="relative" rAng="0" ptsTypes="AA">
                                      <p:cBhvr>
                                        <p:cTn id="19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1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3800"/>
                            </p:stCondLst>
                            <p:childTnLst>
                              <p:par>
                                <p:cTn id="199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5800"/>
                            </p:stCondLst>
                            <p:childTnLst>
                              <p:par>
                                <p:cTn id="20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4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Custom 215">
      <a:dk1>
        <a:srgbClr val="E2001F"/>
      </a:dk1>
      <a:lt1>
        <a:sysClr val="window" lastClr="FFFFFF"/>
      </a:lt1>
      <a:dk2>
        <a:srgbClr val="492E22"/>
      </a:dk2>
      <a:lt2>
        <a:srgbClr val="EEECE1"/>
      </a:lt2>
      <a:accent1>
        <a:srgbClr val="8F9CA7"/>
      </a:accent1>
      <a:accent2>
        <a:srgbClr val="FCC22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1725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33567</TotalTime>
  <Words>105</Words>
  <Application>Microsoft Office PowerPoint</Application>
  <PresentationFormat>Aangepast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Remco van Veenendaal</cp:lastModifiedBy>
  <cp:revision>154</cp:revision>
  <dcterms:created xsi:type="dcterms:W3CDTF">2016-08-10T21:31:28Z</dcterms:created>
  <dcterms:modified xsi:type="dcterms:W3CDTF">2018-09-14T11:01:25Z</dcterms:modified>
</cp:coreProperties>
</file>